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1"/>
  </p:notesMasterIdLst>
  <p:handoutMasterIdLst>
    <p:handoutMasterId r:id="rId32"/>
  </p:handoutMasterIdLst>
  <p:sldIdLst>
    <p:sldId id="456" r:id="rId2"/>
    <p:sldId id="394" r:id="rId3"/>
    <p:sldId id="388" r:id="rId4"/>
    <p:sldId id="396" r:id="rId5"/>
    <p:sldId id="411" r:id="rId6"/>
    <p:sldId id="437" r:id="rId7"/>
    <p:sldId id="438" r:id="rId8"/>
    <p:sldId id="455" r:id="rId9"/>
    <p:sldId id="439" r:id="rId10"/>
    <p:sldId id="440" r:id="rId11"/>
    <p:sldId id="441" r:id="rId12"/>
    <p:sldId id="453" r:id="rId13"/>
    <p:sldId id="454" r:id="rId14"/>
    <p:sldId id="442" r:id="rId15"/>
    <p:sldId id="443" r:id="rId16"/>
    <p:sldId id="444" r:id="rId17"/>
    <p:sldId id="445" r:id="rId18"/>
    <p:sldId id="446" r:id="rId19"/>
    <p:sldId id="425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00" r:id="rId28"/>
    <p:sldId id="426" r:id="rId29"/>
    <p:sldId id="451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CC"/>
    <a:srgbClr val="0099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7379" autoAdjust="0"/>
  </p:normalViewPr>
  <p:slideViewPr>
    <p:cSldViewPr snapToGrid="0">
      <p:cViewPr varScale="1">
        <p:scale>
          <a:sx n="82" d="100"/>
          <a:sy n="82" d="100"/>
        </p:scale>
        <p:origin x="167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5799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07-31T03:35:15.8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893A765-F7E4-4156-BB80-208A7A7EFF9D}" emma:medium="tactile" emma:mode="ink">
          <msink:context xmlns:msink="http://schemas.microsoft.com/ink/2010/main" type="writingRegion" rotatedBoundingBox="18175,18736 18190,18736 18190,18751 18175,18751"/>
        </emma:interpretation>
      </emma:emma>
    </inkml:annotationXML>
    <inkml:traceGroup>
      <inkml:annotationXML>
        <emma:emma xmlns:emma="http://www.w3.org/2003/04/emma" version="1.0">
          <emma:interpretation id="{177F0192-C052-4161-9600-A1A16F0ED212}" emma:medium="tactile" emma:mode="ink">
            <msink:context xmlns:msink="http://schemas.microsoft.com/ink/2010/main" type="paragraph" rotatedBoundingBox="18175,18736 18190,18736 18190,18751 18175,187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54FFD0-DD65-4226-8316-FB1D3790E102}" emma:medium="tactile" emma:mode="ink">
              <msink:context xmlns:msink="http://schemas.microsoft.com/ink/2010/main" type="line" rotatedBoundingBox="18175,18736 18190,18736 18190,18751 18175,18751"/>
            </emma:interpretation>
          </emma:emma>
        </inkml:annotationXML>
        <inkml:traceGroup>
          <inkml:annotationXML>
            <emma:emma xmlns:emma="http://www.w3.org/2003/04/emma" version="1.0">
              <emma:interpretation id="{16116BA0-6F82-4C4E-BEA5-16D049A8989A}" emma:medium="tactile" emma:mode="ink">
                <msink:context xmlns:msink="http://schemas.microsoft.com/ink/2010/main" type="inkWord" rotatedBoundingBox="18175,18736 18190,18736 18190,18751 18175,18751"/>
              </emma:interpretation>
              <emma:one-of disjunction-type="recognition" id="oneOf0">
                <emma:interpretation id="interp0" emma:lang="en-SG" emma:confidence="0">
                  <emma:literal>.</emma:literal>
                </emma:interpretation>
                <emma:interpretation id="interp1" emma:lang="en-SG" emma:confidence="0">
                  <emma:literal>`</emma:literal>
                </emma:interpretation>
                <emma:interpretation id="interp2" emma:lang="en-SG" emma:confidence="0">
                  <emma:literal>'</emma:literal>
                </emma:interpretation>
                <emma:interpretation id="interp3" emma:lang="en-SG" emma:confidence="0">
                  <emma:literal>l</emma:literal>
                </emma:interpretation>
                <emma:interpretation id="interp4" emma:lang="en-SG" emma:confidence="0">
                  <emma:literal>,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21546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44619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04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Lecture 3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99D6EF2-F9F7-4F1E-92D2-7131F7420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84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0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3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156C8-232E-4A20-9404-07BDB05F0FE5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379DB-0E26-4AEE-BC4D-B89B4FBA38C8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TU logo | Artefakts">
              <a:extLst>
                <a:ext uri="{FF2B5EF4-FFF2-40B4-BE49-F238E27FC236}">
                  <a16:creationId xmlns:a16="http://schemas.microsoft.com/office/drawing/2014/main" id="{8E2C17C8-3A82-457E-86C1-3EE8FB24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675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0"/>
            <a:ext cx="8868966" cy="531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Incremental Encoder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Same working principle as </a:t>
            </a:r>
          </a:p>
          <a:p>
            <a:pPr marL="342855" lvl="1" indent="0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en-US" sz="1600" dirty="0" err="1"/>
              <a:t>opto</a:t>
            </a:r>
            <a:r>
              <a:rPr lang="en-US" sz="1600" dirty="0"/>
              <a:t> switch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ChA</a:t>
            </a:r>
            <a:r>
              <a:rPr lang="en-US" sz="1600" dirty="0"/>
              <a:t> leads ChB by 90</a:t>
            </a:r>
            <a:r>
              <a:rPr lang="en-US" sz="1600" dirty="0">
                <a:sym typeface="Symbol"/>
              </a:rPr>
              <a:t>: CCW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sym typeface="Symbol"/>
              </a:rPr>
              <a:t>ChA</a:t>
            </a:r>
            <a:r>
              <a:rPr lang="en-US" sz="1600" dirty="0">
                <a:sym typeface="Symbol"/>
              </a:rPr>
              <a:t> lags ChB by 90: CW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sym typeface="Symbol"/>
              </a:rPr>
              <a:t>ChZ</a:t>
            </a:r>
            <a:r>
              <a:rPr lang="en-US" sz="1600" dirty="0">
                <a:sym typeface="Symbol"/>
              </a:rPr>
              <a:t> is a Home (Ref) pulse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ym typeface="Symbol"/>
              </a:rPr>
              <a:t>Time (</a:t>
            </a:r>
            <a:r>
              <a:rPr lang="en-US" sz="1600" i="1" dirty="0" err="1">
                <a:sym typeface="Symbol"/>
              </a:rPr>
              <a:t>T</a:t>
            </a:r>
            <a:r>
              <a:rPr lang="en-US" sz="1600" i="1" baseline="-25000" dirty="0" err="1">
                <a:sym typeface="Symbol"/>
              </a:rPr>
              <a:t>i</a:t>
            </a:r>
            <a:r>
              <a:rPr lang="en-US" sz="1600" dirty="0">
                <a:sym typeface="Symbol"/>
              </a:rPr>
              <a:t>) between 2 pulses </a:t>
            </a:r>
          </a:p>
          <a:p>
            <a:pPr marL="342855" lvl="1" indent="0">
              <a:lnSpc>
                <a:spcPct val="150000"/>
              </a:lnSpc>
              <a:buNone/>
            </a:pPr>
            <a:r>
              <a:rPr lang="en-US" sz="1600" dirty="0">
                <a:sym typeface="Symbol"/>
              </a:rPr>
              <a:t>	determines the rotation speed: </a:t>
            </a:r>
          </a:p>
          <a:p>
            <a:pPr marL="342855" lvl="1" indent="0">
              <a:lnSpc>
                <a:spcPct val="150000"/>
              </a:lnSpc>
              <a:buNone/>
            </a:pPr>
            <a:r>
              <a:rPr lang="en-US" sz="1600" dirty="0">
                <a:sym typeface="Symbol"/>
              </a:rPr>
              <a:t>	</a:t>
            </a:r>
            <a:r>
              <a:rPr lang="en-US" sz="1600" baseline="-25000" dirty="0" err="1">
                <a:sym typeface="Symbol"/>
              </a:rPr>
              <a:t>i</a:t>
            </a:r>
            <a:r>
              <a:rPr lang="en-US" sz="1600" dirty="0">
                <a:sym typeface="Symbol"/>
              </a:rPr>
              <a:t> = 2 / </a:t>
            </a:r>
            <a:r>
              <a:rPr lang="en-US" sz="1600" i="1" dirty="0" err="1">
                <a:sym typeface="Symbol"/>
              </a:rPr>
              <a:t>T</a:t>
            </a:r>
            <a:r>
              <a:rPr lang="en-US" sz="1600" i="1" baseline="-25000" dirty="0" err="1">
                <a:sym typeface="Symbol"/>
              </a:rPr>
              <a:t>i</a:t>
            </a:r>
            <a:endParaRPr lang="en-US" sz="1600" i="1" baseline="-25000" dirty="0">
              <a:sym typeface="Symbol"/>
            </a:endParaRPr>
          </a:p>
          <a:p>
            <a:pPr lvl="1">
              <a:lnSpc>
                <a:spcPct val="150000"/>
              </a:lnSpc>
            </a:pPr>
            <a:endParaRPr lang="en-US" sz="1600" baseline="-25000" dirty="0">
              <a:sym typeface="Symbol"/>
            </a:endParaRPr>
          </a:p>
          <a:p>
            <a:pPr>
              <a:lnSpc>
                <a:spcPct val="150000"/>
              </a:lnSpc>
            </a:pPr>
            <a:r>
              <a:rPr lang="en-US" dirty="0"/>
              <a:t>Absolute Encoder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To be taught in other course</a:t>
            </a:r>
            <a:endParaRPr lang="en-SG" sz="1600" dirty="0"/>
          </a:p>
        </p:txBody>
      </p:sp>
      <p:pic>
        <p:nvPicPr>
          <p:cNvPr id="9218" name="Picture 2" descr="http://www.tamagawa-seiki.com/english/encoder/rotary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74" y="956707"/>
            <a:ext cx="3524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80203" y="3875456"/>
            <a:ext cx="4160657" cy="2527030"/>
            <a:chOff x="1036890" y="3421800"/>
            <a:chExt cx="4160657" cy="2527030"/>
          </a:xfrm>
        </p:grpSpPr>
        <p:pic>
          <p:nvPicPr>
            <p:cNvPr id="9222" name="Picture 6" descr="http://www.industrial-electronics.com/DAQ/images/10_11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90" y="3421800"/>
              <a:ext cx="4153423" cy="2527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999364" y="5607821"/>
              <a:ext cx="19818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+mj-lt"/>
                </a:rPr>
                <a:t>Z</a:t>
              </a:r>
              <a:endParaRPr lang="en-SG" sz="900" b="1" dirty="0">
                <a:latin typeface="+mj-lt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4906300" y="4031401"/>
            <a:ext cx="7549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0471" y="3754402"/>
            <a:ext cx="446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>
                <a:sym typeface="Symbol"/>
              </a:rPr>
              <a:t></a:t>
            </a:r>
            <a:r>
              <a:rPr lang="en-US" sz="1200" i="1" dirty="0" err="1">
                <a:sym typeface="Symbol"/>
              </a:rPr>
              <a:t>T</a:t>
            </a:r>
            <a:r>
              <a:rPr lang="en-US" sz="1200" i="1" baseline="-25000" dirty="0" err="1">
                <a:sym typeface="Symbol"/>
              </a:rPr>
              <a:t>i</a:t>
            </a:r>
            <a:endParaRPr lang="en-US" sz="1200" i="1" baseline="-25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74345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WITH DIGITAL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0"/>
            <a:ext cx="8868966" cy="48838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Sensing modalities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 sense a State: HIGH or LOW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 measure the time duration of a State</a:t>
            </a:r>
          </a:p>
          <a:p>
            <a:pPr>
              <a:lnSpc>
                <a:spcPct val="150000"/>
              </a:lnSpc>
            </a:pPr>
            <a:r>
              <a:rPr lang="en-US" dirty="0"/>
              <a:t>Communication Protocols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Serial – one data after another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Synchronous vs Asynchronous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Cheaper but  slower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Parallel – multiple data via multiple I/O pins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More expensive but faster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781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5452752" cy="381740"/>
          </a:xfrm>
        </p:spPr>
        <p:txBody>
          <a:bodyPr/>
          <a:lstStyle/>
          <a:p>
            <a:r>
              <a:rPr lang="en-US" sz="2000" dirty="0"/>
              <a:t>POTENTIOMETER</a:t>
            </a:r>
            <a:endParaRPr lang="en-SG" sz="2000" cap="none" dirty="0"/>
          </a:p>
        </p:txBody>
      </p:sp>
      <p:pic>
        <p:nvPicPr>
          <p:cNvPr id="1026" name="Picture 2" descr="http://s.eeweb.com/resized/images/remote/http_s.eeweb.com/quizzes/2011/4/27/potentiometer-construction-1317165052_500_3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22976"/>
          <a:stretch/>
        </p:blipFill>
        <p:spPr bwMode="auto">
          <a:xfrm>
            <a:off x="5444840" y="781276"/>
            <a:ext cx="2980708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futurlec.com/Pictures/D_Shaft_Potentio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11" y="4057878"/>
            <a:ext cx="2042752" cy="237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98" y="4359192"/>
            <a:ext cx="27622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259" y="1389413"/>
            <a:ext cx="5248894" cy="347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To measure angular or linear displacement</a:t>
            </a:r>
          </a:p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Working principle: Voltage divider</a:t>
            </a:r>
          </a:p>
          <a:p>
            <a:pPr marL="628605" lvl="1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</a:rPr>
              <a:t>Variable resistance </a:t>
            </a:r>
            <a:r>
              <a:rPr lang="en-US" dirty="0">
                <a:latin typeface="Verdana" panose="020B0604030504040204" pitchFamily="34" charset="0"/>
                <a:sym typeface="Symbol"/>
              </a:rPr>
              <a:t> Variable voltage</a:t>
            </a:r>
          </a:p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Applications</a:t>
            </a:r>
          </a:p>
          <a:p>
            <a:pPr marL="685755" lvl="1" indent="-34290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</a:rPr>
              <a:t>Light dimmer</a:t>
            </a:r>
          </a:p>
          <a:p>
            <a:pPr marL="685755" lvl="1" indent="-34290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</a:rPr>
              <a:t>Audio volume knob</a:t>
            </a:r>
            <a:endParaRPr lang="en-SG" dirty="0">
              <a:latin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1324" y="5735782"/>
            <a:ext cx="3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4356264" y="4546270"/>
            <a:ext cx="3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480463" y="6151833"/>
            <a:ext cx="3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565070" y="6151833"/>
            <a:ext cx="1543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MCU via ADC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635667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cap="none" dirty="0"/>
              <a:t>ACCELEROMETER</a:t>
            </a:r>
            <a:endParaRPr lang="en-SG" sz="2000" cap="none" dirty="0"/>
          </a:p>
        </p:txBody>
      </p:sp>
      <p:pic>
        <p:nvPicPr>
          <p:cNvPr id="3074" name="Picture 2" descr="http://www.zagrosrobotics.com/images/SF-ADXL-E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8" y="16477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8658" y="1541813"/>
            <a:ext cx="5897184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To measure linear acceleration (movement &amp; gravity)</a:t>
            </a:r>
          </a:p>
          <a:p>
            <a:pPr marL="555952" lvl="1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dirty="0">
                <a:latin typeface="Verdana" panose="020B0604030504040204" pitchFamily="34" charset="0"/>
              </a:rPr>
              <a:t>Output: Voltage (Analog) or Duty Cycle (Digital)</a:t>
            </a:r>
          </a:p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Working principle:</a:t>
            </a:r>
          </a:p>
          <a:p>
            <a:pPr marL="628605" lvl="1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sym typeface="Symbol"/>
              </a:rPr>
              <a:t>Motion causes change of distance between plates and hence change of capacitance</a:t>
            </a:r>
          </a:p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2000" dirty="0">
                <a:latin typeface="Verdana" panose="020B0604030504040204" pitchFamily="34" charset="0"/>
              </a:rPr>
              <a:t>Applications</a:t>
            </a:r>
          </a:p>
          <a:p>
            <a:pPr marL="685755" lvl="1" indent="-34290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</a:rPr>
              <a:t>Mobile device</a:t>
            </a:r>
          </a:p>
          <a:p>
            <a:pPr marL="685755" lvl="1" indent="-34290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</a:rPr>
              <a:t>Inclinometer</a:t>
            </a:r>
            <a:endParaRPr lang="en-SG" dirty="0">
              <a:latin typeface="Verdana" panose="020B0604030504040204" pitchFamily="34" charset="0"/>
            </a:endParaRPr>
          </a:p>
        </p:txBody>
      </p:sp>
      <p:pic>
        <p:nvPicPr>
          <p:cNvPr id="3076" name="Picture 4" descr="Accelerometers - Principles of Ope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7"/>
          <a:stretch/>
        </p:blipFill>
        <p:spPr bwMode="auto">
          <a:xfrm>
            <a:off x="6287086" y="4028952"/>
            <a:ext cx="2714625" cy="178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28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SENSORS: DATA ACQUISITION</a:t>
            </a:r>
            <a:endParaRPr lang="en-SG" dirty="0"/>
          </a:p>
        </p:txBody>
      </p:sp>
      <p:pic>
        <p:nvPicPr>
          <p:cNvPr id="7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457200" y="3831685"/>
            <a:ext cx="8190515" cy="11479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762001"/>
            <a:ext cx="8229600" cy="3176752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The process of sensing a physical state and convert it into digital form for processing, presentation and storage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Elements of Data Acquisition (DAQ) process: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43313" y="6745035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1433" y="6733155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8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457200" y="3831685"/>
            <a:ext cx="8190515" cy="11479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ELEMENTS OF DATA ACQUISITION PROCESS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877888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Sensing Element</a:t>
            </a:r>
          </a:p>
          <a:p>
            <a:pPr lvl="1"/>
            <a:r>
              <a:rPr lang="en-US" altLang="en-US" sz="2000" dirty="0"/>
              <a:t>This is in contact with the process and gives an output which depends in some ways on the variable(s) to be measured</a:t>
            </a:r>
          </a:p>
          <a:p>
            <a:pPr lvl="1"/>
            <a:r>
              <a:rPr lang="en-US" altLang="en-US" sz="2000" dirty="0"/>
              <a:t>E.g.</a:t>
            </a:r>
          </a:p>
          <a:p>
            <a:pPr lvl="2"/>
            <a:r>
              <a:rPr lang="en-US" altLang="en-US" sz="1600" dirty="0"/>
              <a:t>Thermocouple: mV </a:t>
            </a:r>
            <a:r>
              <a:rPr lang="en-US" altLang="en-US" sz="1600" dirty="0" err="1"/>
              <a:t>e.m.f</a:t>
            </a:r>
            <a:r>
              <a:rPr lang="en-US" altLang="en-US" sz="1600" dirty="0"/>
              <a:t> depends on temperature</a:t>
            </a:r>
          </a:p>
          <a:p>
            <a:pPr lvl="2"/>
            <a:r>
              <a:rPr lang="en-US" altLang="en-US" sz="1600" dirty="0"/>
              <a:t>Strain gauge: resistance depends on mechanical strain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6562" y="3923442"/>
            <a:ext cx="903768" cy="893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565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ELEMENTS OF DATA ACQUISITION PROCESS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890588"/>
            <a:ext cx="8229600" cy="480853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Signal Conditioning Element</a:t>
            </a:r>
          </a:p>
          <a:p>
            <a:pPr lvl="1"/>
            <a:r>
              <a:rPr lang="en-US" altLang="en-US" sz="1800" dirty="0"/>
              <a:t>This takes the output of the sensing element &amp; converts it into a form more suitable for further processing, usually a </a:t>
            </a:r>
            <a:r>
              <a:rPr lang="en-US" altLang="en-US" sz="1800" dirty="0" err="1"/>
              <a:t>d.c.</a:t>
            </a:r>
            <a:r>
              <a:rPr lang="en-US" altLang="en-US" sz="1800" dirty="0"/>
              <a:t> voltage, </a:t>
            </a:r>
            <a:r>
              <a:rPr lang="en-US" altLang="en-US" sz="1800" dirty="0" err="1"/>
              <a:t>d.c.</a:t>
            </a:r>
            <a:r>
              <a:rPr lang="en-US" altLang="en-US" sz="1800" dirty="0"/>
              <a:t> current or frequency signal</a:t>
            </a:r>
          </a:p>
          <a:p>
            <a:pPr lvl="1"/>
            <a:r>
              <a:rPr lang="en-US" altLang="en-US" sz="1800" dirty="0"/>
              <a:t>E.g.</a:t>
            </a:r>
          </a:p>
          <a:p>
            <a:pPr lvl="2"/>
            <a:r>
              <a:rPr lang="en-US" altLang="en-US" dirty="0"/>
              <a:t>Amplifier which amplifies mV to V</a:t>
            </a:r>
          </a:p>
          <a:p>
            <a:pPr lvl="2"/>
            <a:r>
              <a:rPr lang="en-US" altLang="en-US" dirty="0"/>
              <a:t>Wheatstone bridge that converts impedance change into voltage change</a:t>
            </a:r>
          </a:p>
          <a:p>
            <a:pPr lvl="2"/>
            <a:endParaRPr lang="en-US" altLang="en-US" sz="1600" dirty="0"/>
          </a:p>
        </p:txBody>
      </p:sp>
      <p:pic>
        <p:nvPicPr>
          <p:cNvPr id="11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460660" y="3831689"/>
            <a:ext cx="8190515" cy="11479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79774" y="3914994"/>
            <a:ext cx="1258508" cy="893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053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ELEMENTS OF DATA ACQUISITION PROCESS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89217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Signal Processing Element</a:t>
            </a:r>
          </a:p>
          <a:p>
            <a:pPr lvl="1"/>
            <a:r>
              <a:rPr lang="en-US" altLang="en-US" sz="1800" dirty="0"/>
              <a:t>This takes the output of the signal conditioning element and converts it into a form more suitable for presentation</a:t>
            </a:r>
          </a:p>
          <a:p>
            <a:r>
              <a:rPr lang="en-US" altLang="en-US" sz="2000" dirty="0"/>
              <a:t>E.g.</a:t>
            </a:r>
          </a:p>
          <a:p>
            <a:pPr lvl="1"/>
            <a:r>
              <a:rPr lang="en-US" altLang="en-US" sz="1800" dirty="0"/>
              <a:t>ADC which converts a voltage into a digital form </a:t>
            </a:r>
          </a:p>
          <a:p>
            <a:pPr lvl="1"/>
            <a:r>
              <a:rPr lang="en-US" altLang="en-US" sz="1800" dirty="0"/>
              <a:t>Computer which calculates the desirable measurement from raw data </a:t>
            </a:r>
          </a:p>
          <a:p>
            <a:pPr lvl="2"/>
            <a:r>
              <a:rPr lang="en-US" altLang="en-US" sz="1600" dirty="0"/>
              <a:t>Mass of gas from flow rate and density</a:t>
            </a:r>
          </a:p>
          <a:p>
            <a:pPr lvl="2"/>
            <a:r>
              <a:rPr lang="en-US" altLang="en-US" sz="1600" dirty="0"/>
              <a:t>Correction for non-linearity</a:t>
            </a:r>
          </a:p>
        </p:txBody>
      </p:sp>
      <p:pic>
        <p:nvPicPr>
          <p:cNvPr id="6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460660" y="3831689"/>
            <a:ext cx="8190515" cy="11479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37322" y="3914993"/>
            <a:ext cx="1258508" cy="893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499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ELEMENTS OF DATA ACQUISITION PROCESS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927100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Data Presentation Element</a:t>
            </a:r>
          </a:p>
          <a:p>
            <a:pPr lvl="1"/>
            <a:r>
              <a:rPr lang="en-US" altLang="en-US" sz="2000" dirty="0"/>
              <a:t>This presents the measured value in a form which can be easily recognized by the observer</a:t>
            </a:r>
          </a:p>
          <a:p>
            <a:r>
              <a:rPr lang="en-US" altLang="en-US" sz="2000" dirty="0"/>
              <a:t>E.g.</a:t>
            </a:r>
          </a:p>
          <a:p>
            <a:pPr lvl="1"/>
            <a:r>
              <a:rPr lang="en-US" altLang="en-US" sz="1800" dirty="0"/>
              <a:t>Visual Display Unit (VDU)</a:t>
            </a:r>
          </a:p>
          <a:p>
            <a:pPr lvl="1"/>
            <a:r>
              <a:rPr lang="en-US" altLang="en-US" sz="1800" dirty="0"/>
              <a:t>Dial or pointer-scale indicator</a:t>
            </a:r>
          </a:p>
        </p:txBody>
      </p:sp>
      <p:pic>
        <p:nvPicPr>
          <p:cNvPr id="6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460660" y="3831689"/>
            <a:ext cx="8190515" cy="11479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94870" y="3913617"/>
            <a:ext cx="1258508" cy="893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744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DAQ PROCESS</a:t>
            </a:r>
          </a:p>
        </p:txBody>
      </p:sp>
      <p:pic>
        <p:nvPicPr>
          <p:cNvPr id="37893" name="Picture 6" descr="H:\scan0001.jpg"/>
          <p:cNvPicPr>
            <a:picLocks noChangeAspect="1" noChangeArrowheads="1"/>
          </p:cNvPicPr>
          <p:nvPr/>
        </p:nvPicPr>
        <p:blipFill>
          <a:blip r:embed="rId2">
            <a:lum bright="-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t="28700" r="5823" b="18188"/>
          <a:stretch>
            <a:fillRect/>
          </a:stretch>
        </p:blipFill>
        <p:spPr bwMode="auto">
          <a:xfrm>
            <a:off x="209550" y="1276350"/>
            <a:ext cx="8694738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28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SG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</p:spPr>
        <p:txBody>
          <a:bodyPr/>
          <a:lstStyle/>
          <a:p>
            <a:r>
              <a:rPr lang="en-US" dirty="0"/>
              <a:t>Arduino Uno MCU Board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0" y="1123951"/>
            <a:ext cx="9021366" cy="399414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 err="1"/>
              <a:t>ATMega</a:t>
            </a:r>
            <a:r>
              <a:rPr lang="en-US" sz="1800" dirty="0"/>
              <a:t> 328 MCU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Number of bits, processor speed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Memory: RAM, EEPROM, Flash Memory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Other components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Digital I/O pins, ADC pins, power supply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Programming Environment: Arduino IDE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Connecting PC to Arduino Board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Bootloader Program</a:t>
            </a:r>
          </a:p>
        </p:txBody>
      </p:sp>
    </p:spTree>
    <p:extLst>
      <p:ext uri="{BB962C8B-B14F-4D97-AF65-F5344CB8AC3E}">
        <p14:creationId xmlns:p14="http://schemas.microsoft.com/office/powerpoint/2010/main" val="419464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DIGITIZATION OF ANALOG SIGNAL</a:t>
            </a:r>
            <a:endParaRPr lang="en-SG" dirty="0"/>
          </a:p>
        </p:txBody>
      </p:sp>
      <p:pic>
        <p:nvPicPr>
          <p:cNvPr id="1026" name="Picture 2" descr="http://cramster-image.s3.amazonaws.com/definitions/elec-6-im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1941"/>
            <a:ext cx="35052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8"/>
          <a:stretch/>
        </p:blipFill>
        <p:spPr bwMode="auto">
          <a:xfrm>
            <a:off x="312864" y="4325238"/>
            <a:ext cx="4443577" cy="214835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3444" y="4052113"/>
            <a:ext cx="264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Sampling Rate &amp; Resolution</a:t>
            </a:r>
          </a:p>
          <a:p>
            <a:endParaRPr lang="en-S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653143"/>
            <a:ext cx="8229600" cy="287679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Digitized signal is a series of numbers which approximates an analog signal at the sampling time instances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Two important parameters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Sampling rate (x-axis)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Digitization resolution (y-axis)</a:t>
            </a:r>
            <a:endParaRPr lang="en-SG" sz="1700" dirty="0"/>
          </a:p>
          <a:p>
            <a:pPr>
              <a:lnSpc>
                <a:spcPct val="20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805833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SAMPLING THEOREM</a:t>
            </a:r>
            <a:endParaRPr lang="en-SG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57200" y="734188"/>
            <a:ext cx="8229600" cy="389184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No maximum sampling frequency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Higher frequency also means more noise, higher cost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Sampling frequency (</a:t>
            </a:r>
            <a:r>
              <a:rPr lang="en-US" sz="1800" i="1" dirty="0">
                <a:latin typeface="+mj-lt"/>
              </a:rPr>
              <a:t>f</a:t>
            </a:r>
            <a:r>
              <a:rPr lang="en-US" sz="1800" i="1" baseline="-25000" dirty="0">
                <a:latin typeface="+mj-lt"/>
              </a:rPr>
              <a:t>s</a:t>
            </a:r>
            <a:r>
              <a:rPr lang="en-US" sz="1800" dirty="0"/>
              <a:t>) must be at least 2 times higher than the highest frequency component (</a:t>
            </a:r>
            <a:r>
              <a:rPr lang="en-US" sz="1800" i="1" dirty="0" err="1">
                <a:latin typeface="+mj-lt"/>
              </a:rPr>
              <a:t>f</a:t>
            </a:r>
            <a:r>
              <a:rPr lang="en-US" sz="1800" i="1" baseline="-25000" dirty="0" err="1">
                <a:latin typeface="+mj-lt"/>
              </a:rPr>
              <a:t>max</a:t>
            </a:r>
            <a:r>
              <a:rPr lang="en-US" sz="1800" dirty="0"/>
              <a:t>) in the signal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700" dirty="0"/>
              <a:t>	</a:t>
            </a:r>
            <a:r>
              <a:rPr lang="en-US" sz="1700" i="1" dirty="0">
                <a:latin typeface="+mj-lt"/>
              </a:rPr>
              <a:t>f</a:t>
            </a:r>
            <a:r>
              <a:rPr lang="en-US" sz="1700" i="1" baseline="-25000" dirty="0">
                <a:latin typeface="+mj-lt"/>
              </a:rPr>
              <a:t>s</a:t>
            </a:r>
            <a:r>
              <a:rPr lang="en-US" sz="1700" dirty="0">
                <a:latin typeface="+mj-lt"/>
              </a:rPr>
              <a:t> &gt; 2</a:t>
            </a:r>
            <a:r>
              <a:rPr lang="en-US" sz="1700" i="1" dirty="0">
                <a:latin typeface="+mj-lt"/>
              </a:rPr>
              <a:t>f</a:t>
            </a:r>
            <a:r>
              <a:rPr lang="en-US" sz="1700" baseline="-25000" dirty="0">
                <a:latin typeface="+mj-lt"/>
              </a:rPr>
              <a:t>max</a:t>
            </a:r>
            <a:r>
              <a:rPr lang="en-US" sz="1700" i="1" baseline="-25000" dirty="0">
                <a:latin typeface="+mj-lt"/>
              </a:rPr>
              <a:t> </a:t>
            </a:r>
            <a:r>
              <a:rPr lang="en-US" sz="1700" dirty="0">
                <a:latin typeface="+mj-lt"/>
              </a:rPr>
              <a:t>; 	</a:t>
            </a:r>
            <a:r>
              <a:rPr lang="en-US" sz="1700" i="1" dirty="0"/>
              <a:t> </a:t>
            </a:r>
            <a:r>
              <a:rPr lang="en-US" sz="1700" i="1" dirty="0" err="1">
                <a:latin typeface="+mj-lt"/>
              </a:rPr>
              <a:t>T</a:t>
            </a:r>
            <a:r>
              <a:rPr lang="en-US" sz="1700" i="1" baseline="-25000" dirty="0" err="1">
                <a:latin typeface="+mj-lt"/>
              </a:rPr>
              <a:t>s</a:t>
            </a:r>
            <a:r>
              <a:rPr lang="en-US" sz="1700" dirty="0">
                <a:latin typeface="+mj-lt"/>
              </a:rPr>
              <a:t> &lt; 0.5</a:t>
            </a:r>
            <a:r>
              <a:rPr lang="en-US" sz="1700" i="1" dirty="0">
                <a:latin typeface="+mj-lt"/>
              </a:rPr>
              <a:t>T</a:t>
            </a:r>
            <a:r>
              <a:rPr lang="en-US" sz="1700" baseline="-25000" dirty="0">
                <a:latin typeface="+mj-lt"/>
              </a:rPr>
              <a:t>min</a:t>
            </a:r>
            <a:r>
              <a:rPr lang="en-US" sz="1700" i="1" baseline="-25000" dirty="0">
                <a:latin typeface="+mj-lt"/>
              </a:rPr>
              <a:t> </a:t>
            </a:r>
            <a:r>
              <a:rPr lang="en-US" sz="1700" baseline="-25000" dirty="0">
                <a:latin typeface="+mj-lt"/>
              </a:rPr>
              <a:t> </a:t>
            </a:r>
            <a:r>
              <a:rPr lang="en-US" sz="1700" dirty="0">
                <a:latin typeface="+mj-lt"/>
              </a:rPr>
              <a:t>[Period </a:t>
            </a:r>
            <a:r>
              <a:rPr lang="en-US" sz="1700" i="1" dirty="0">
                <a:latin typeface="+mj-lt"/>
              </a:rPr>
              <a:t>T</a:t>
            </a:r>
            <a:r>
              <a:rPr lang="en-US" sz="1700" dirty="0">
                <a:latin typeface="+mj-lt"/>
              </a:rPr>
              <a:t> = 1/</a:t>
            </a:r>
            <a:r>
              <a:rPr lang="en-US" sz="1700" i="1" dirty="0">
                <a:latin typeface="+mj-lt"/>
              </a:rPr>
              <a:t>f </a:t>
            </a:r>
            <a:r>
              <a:rPr lang="en-US" sz="1700" dirty="0">
                <a:latin typeface="+mj-lt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Nyquist</a:t>
            </a:r>
            <a:r>
              <a:rPr lang="en-US" sz="1800" dirty="0"/>
              <a:t> frequency = </a:t>
            </a:r>
            <a:r>
              <a:rPr lang="en-US" sz="1800" dirty="0">
                <a:latin typeface="+mj-lt"/>
              </a:rPr>
              <a:t>2</a:t>
            </a:r>
            <a:r>
              <a:rPr lang="en-US" sz="1800" i="1" dirty="0">
                <a:latin typeface="+mj-lt"/>
              </a:rPr>
              <a:t>f</a:t>
            </a:r>
            <a:r>
              <a:rPr lang="en-US" sz="1800" baseline="-25000" dirty="0">
                <a:latin typeface="+mj-lt"/>
              </a:rPr>
              <a:t>max</a:t>
            </a:r>
            <a:r>
              <a:rPr lang="en-US" sz="1800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Consider the following 1 Hz signals:</a:t>
            </a:r>
            <a:endParaRPr lang="en-SG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42353" y="4043458"/>
            <a:ext cx="1684383" cy="2221208"/>
            <a:chOff x="442353" y="3757483"/>
            <a:chExt cx="1684383" cy="2221208"/>
          </a:xfrm>
        </p:grpSpPr>
        <p:pic>
          <p:nvPicPr>
            <p:cNvPr id="45" name="Picture 2" descr="http://www.bit-101.com/blog/wp-content/uploads/2010/07/sine_smoo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54" y="3757483"/>
              <a:ext cx="1586471" cy="219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676275" y="4844734"/>
              <a:ext cx="1098036" cy="0"/>
            </a:xfrm>
            <a:prstGeom prst="line">
              <a:avLst/>
            </a:prstGeom>
            <a:ln>
              <a:solidFill>
                <a:srgbClr val="0000CC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76275" y="4019550"/>
              <a:ext cx="0" cy="835846"/>
            </a:xfrm>
            <a:prstGeom prst="straightConnector1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774311" y="4843517"/>
              <a:ext cx="0" cy="835846"/>
            </a:xfrm>
            <a:prstGeom prst="straightConnector1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098036" y="403290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= 1.33 Hz</a:t>
              </a:r>
            </a:p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= 0.75 s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2353" y="5455471"/>
              <a:ext cx="10340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 samples</a:t>
              </a:r>
            </a:p>
            <a:p>
              <a:r>
                <a:rPr lang="en-US" sz="1400" dirty="0"/>
                <a:t>Ok!</a:t>
              </a:r>
              <a:endParaRPr lang="en-SG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43150" y="4043458"/>
            <a:ext cx="2196072" cy="2221208"/>
            <a:chOff x="2343150" y="3757483"/>
            <a:chExt cx="2196072" cy="2221208"/>
          </a:xfrm>
        </p:grpSpPr>
        <p:pic>
          <p:nvPicPr>
            <p:cNvPr id="57" name="Picture 2" descr="http://www.bit-101.com/blog/wp-content/uploads/2010/07/sine_smoo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404" y="3757483"/>
              <a:ext cx="1586471" cy="219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Straight Connector 57"/>
            <p:cNvCxnSpPr/>
            <p:nvPr/>
          </p:nvCxnSpPr>
          <p:spPr>
            <a:xfrm>
              <a:off x="2343150" y="4843517"/>
              <a:ext cx="1098036" cy="0"/>
            </a:xfrm>
            <a:prstGeom prst="line">
              <a:avLst/>
            </a:prstGeom>
            <a:ln>
              <a:solidFill>
                <a:srgbClr val="0000CC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441186" y="4437473"/>
              <a:ext cx="0" cy="412224"/>
            </a:xfrm>
            <a:prstGeom prst="straightConnector1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41186" y="4843517"/>
              <a:ext cx="1098036" cy="0"/>
            </a:xfrm>
            <a:prstGeom prst="line">
              <a:avLst/>
            </a:prstGeom>
            <a:ln>
              <a:solidFill>
                <a:srgbClr val="0000CC"/>
              </a:solidFill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441186" y="403290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= 1.33 Hz</a:t>
              </a:r>
            </a:p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= 0.75 s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57451" y="5455471"/>
              <a:ext cx="1343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Only 1 sample</a:t>
              </a:r>
            </a:p>
            <a:p>
              <a:r>
                <a:rPr lang="en-US" sz="1400" dirty="0"/>
                <a:t>NOT ok!</a:t>
              </a:r>
              <a:endParaRPr lang="en-SG" sz="14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701360" y="4043458"/>
            <a:ext cx="1987851" cy="2417602"/>
            <a:chOff x="4701360" y="3757483"/>
            <a:chExt cx="1987851" cy="2417602"/>
          </a:xfrm>
        </p:grpSpPr>
        <p:pic>
          <p:nvPicPr>
            <p:cNvPr id="64" name="Picture 2" descr="http://www.bit-101.com/blog/wp-content/uploads/2010/07/sine_smoo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254" y="3757483"/>
              <a:ext cx="1586471" cy="219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4976254" y="4849697"/>
              <a:ext cx="793236" cy="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60511" y="403290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= 2.0 Hz</a:t>
              </a:r>
            </a:p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= 0.5 s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1360" y="5436421"/>
              <a:ext cx="13430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Both samples measure 0.</a:t>
              </a:r>
            </a:p>
            <a:p>
              <a:r>
                <a:rPr lang="en-US" sz="1400" dirty="0"/>
                <a:t>NOT ok!</a:t>
              </a:r>
              <a:endParaRPr lang="en-SG" sz="1400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976254" y="4849697"/>
              <a:ext cx="793236" cy="0"/>
            </a:xfrm>
            <a:prstGeom prst="line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770073" y="4043458"/>
            <a:ext cx="2042341" cy="2417602"/>
            <a:chOff x="6770073" y="3757483"/>
            <a:chExt cx="2042341" cy="2417602"/>
          </a:xfrm>
        </p:grpSpPr>
        <p:pic>
          <p:nvPicPr>
            <p:cNvPr id="70" name="Picture 2" descr="http://www.bit-101.com/blog/wp-content/uploads/2010/07/sine_smoo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43" y="3757483"/>
              <a:ext cx="1586471" cy="219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Straight Arrow Connector 70"/>
            <p:cNvCxnSpPr/>
            <p:nvPr/>
          </p:nvCxnSpPr>
          <p:spPr>
            <a:xfrm>
              <a:off x="8467972" y="4881235"/>
              <a:ext cx="0" cy="719465"/>
            </a:xfrm>
            <a:prstGeom prst="straightConnector1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088142" y="4856868"/>
              <a:ext cx="684258" cy="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783714" y="4855986"/>
              <a:ext cx="684258" cy="0"/>
            </a:xfrm>
            <a:prstGeom prst="line">
              <a:avLst/>
            </a:prstGeom>
            <a:ln>
              <a:solidFill>
                <a:srgbClr val="0000CC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7772400" y="4437473"/>
              <a:ext cx="0" cy="406153"/>
            </a:xfrm>
            <a:prstGeom prst="straightConnector1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99456" y="4856868"/>
              <a:ext cx="684258" cy="0"/>
            </a:xfrm>
            <a:prstGeom prst="line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783714" y="4019550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&gt; 2.0 Hz</a:t>
              </a:r>
            </a:p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&lt; 0.5 s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70073" y="5436421"/>
              <a:ext cx="13430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 least 2 non-zero samples.</a:t>
              </a:r>
            </a:p>
            <a:p>
              <a:r>
                <a:rPr lang="en-US" sz="1400" dirty="0"/>
                <a:t>Ok!</a:t>
              </a:r>
              <a:endParaRPr lang="en-SG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92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  <a:endParaRPr lang="en-SG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762000"/>
            <a:ext cx="8229600" cy="51720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SG" sz="1800" dirty="0"/>
              <a:t>An effect that causes different signals to become indistinguishable (or aliases of one another) as a result of under-sampling</a:t>
            </a:r>
          </a:p>
          <a:p>
            <a:pPr marL="342900" lvl="1" indent="-342900">
              <a:lnSpc>
                <a:spcPct val="20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1800" dirty="0"/>
              <a:t>E.g. Original signal 10 cycles at </a:t>
            </a:r>
            <a:r>
              <a:rPr lang="en-US" sz="1800" i="1" dirty="0">
                <a:latin typeface="+mj-lt"/>
              </a:rPr>
              <a:t>f</a:t>
            </a:r>
            <a:r>
              <a:rPr lang="en-US" sz="1800" baseline="-25000" dirty="0">
                <a:latin typeface="+mj-lt"/>
              </a:rPr>
              <a:t>0</a:t>
            </a:r>
          </a:p>
          <a:p>
            <a:pPr lvl="1">
              <a:lnSpc>
                <a:spcPct val="200000"/>
              </a:lnSpc>
            </a:pPr>
            <a:r>
              <a:rPr lang="en-US" sz="1800" i="1" dirty="0">
                <a:latin typeface="+mj-lt"/>
              </a:rPr>
              <a:t>f</a:t>
            </a:r>
            <a:r>
              <a:rPr lang="en-US" sz="1800" i="1" baseline="-25000" dirty="0">
                <a:latin typeface="+mj-lt"/>
              </a:rPr>
              <a:t>s</a:t>
            </a:r>
            <a:r>
              <a:rPr lang="en-US" sz="1800" dirty="0"/>
              <a:t> = 1.2 </a:t>
            </a:r>
            <a:r>
              <a:rPr lang="en-US" sz="1800" i="1" dirty="0">
                <a:latin typeface="+mj-lt"/>
              </a:rPr>
              <a:t>f</a:t>
            </a:r>
            <a:r>
              <a:rPr lang="en-US" sz="1800" baseline="-25000" dirty="0">
                <a:latin typeface="+mj-lt"/>
              </a:rPr>
              <a:t>0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Total 12 sampling points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Sampled signal </a:t>
            </a:r>
          </a:p>
          <a:p>
            <a:pPr marL="344487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 dirty="0"/>
              <a:t>appears to be 0.2 </a:t>
            </a:r>
            <a:r>
              <a:rPr lang="en-US" sz="1800" i="1" dirty="0">
                <a:latin typeface="+mj-lt"/>
              </a:rPr>
              <a:t>f</a:t>
            </a:r>
            <a:r>
              <a:rPr lang="en-US" sz="1800" baseline="-25000" dirty="0">
                <a:latin typeface="+mj-lt"/>
              </a:rPr>
              <a:t>0</a:t>
            </a:r>
            <a:r>
              <a:rPr lang="en-US" sz="1800" dirty="0"/>
              <a:t> </a:t>
            </a:r>
            <a:endParaRPr lang="en-SG" sz="1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61" y="3617648"/>
            <a:ext cx="4639660" cy="241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67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- EXAMPLE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1506723" y="1109330"/>
            <a:ext cx="602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Wheels of forward moving car appear to rotate backward!</a:t>
            </a:r>
            <a:endParaRPr lang="en-SG" dirty="0"/>
          </a:p>
        </p:txBody>
      </p:sp>
      <p:pic>
        <p:nvPicPr>
          <p:cNvPr id="3" name="15S1_MA2012_V_Ang(Aliasing Complete_Converted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225" y="1600198"/>
            <a:ext cx="6643077" cy="3736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7606" y="5928325"/>
            <a:ext cx="1448790" cy="28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video to play</a:t>
            </a:r>
          </a:p>
        </p:txBody>
      </p:sp>
    </p:spTree>
    <p:extLst>
      <p:ext uri="{BB962C8B-B14F-4D97-AF65-F5344CB8AC3E}">
        <p14:creationId xmlns:p14="http://schemas.microsoft.com/office/powerpoint/2010/main" val="23633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ANALOG-TO-DIGITAL CONVERSION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Quantizing Theory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9169" y="1219200"/>
            <a:ext cx="4295556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Quantizing – conversion of continuous analog signal to a series of discrete states</a:t>
            </a:r>
          </a:p>
          <a:p>
            <a:pPr marL="8588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Coding – assignment of a digital code number to each state</a:t>
            </a:r>
          </a:p>
          <a:p>
            <a:pPr marL="531812" indent="-514350">
              <a:lnSpc>
                <a:spcPct val="150000"/>
              </a:lnSpc>
            </a:pPr>
            <a:r>
              <a:rPr lang="en-US" sz="1800" dirty="0"/>
              <a:t>Number of states,	</a:t>
            </a:r>
            <a:r>
              <a:rPr lang="en-US" sz="1800" i="1" dirty="0"/>
              <a:t>N</a:t>
            </a:r>
            <a:r>
              <a:rPr lang="en-US" sz="1800" dirty="0"/>
              <a:t> = 2</a:t>
            </a:r>
            <a:r>
              <a:rPr lang="en-US" sz="1800" i="1" baseline="30000" dirty="0"/>
              <a:t>n</a:t>
            </a:r>
          </a:p>
          <a:p>
            <a:pPr marL="1746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	states: 0 … </a:t>
            </a:r>
            <a:r>
              <a:rPr lang="en-US" sz="1800" i="1" dirty="0"/>
              <a:t>N</a:t>
            </a:r>
            <a:r>
              <a:rPr lang="en-US" sz="1800" dirty="0"/>
              <a:t>–1 </a:t>
            </a:r>
          </a:p>
          <a:p>
            <a:pPr marL="1746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i="1" dirty="0"/>
              <a:t>	n</a:t>
            </a:r>
            <a:r>
              <a:rPr lang="en-US" sz="1800" dirty="0"/>
              <a:t>–number of bits of A/D 	conversion</a:t>
            </a:r>
            <a:endParaRPr lang="en-SG" sz="1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63" y="2004751"/>
            <a:ext cx="4039298" cy="348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ANALOG-TO-DIGITAL CONVERTER</a:t>
            </a:r>
            <a:endParaRPr lang="en-SG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Successive Approximation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62868" y="1219201"/>
            <a:ext cx="4720307" cy="2061830"/>
            <a:chOff x="4184817" y="1206583"/>
            <a:chExt cx="4856704" cy="212140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17" y="1206583"/>
              <a:ext cx="4856704" cy="212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5103628" y="1456660"/>
              <a:ext cx="0" cy="5103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-110958" y="1123951"/>
            <a:ext cx="8554314" cy="573404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Fast, cheap, most widely used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A/D Conversion Steps</a:t>
            </a:r>
          </a:p>
          <a:p>
            <a:pPr marL="1128712" lvl="2" indent="-457200">
              <a:buFont typeface="+mj-lt"/>
              <a:buAutoNum type="arabicPeriod"/>
            </a:pPr>
            <a:r>
              <a:rPr lang="en-US" sz="1700" dirty="0"/>
              <a:t>With a start signal, analog input is temporarily stored at the sample &amp; hold (S&amp;H) latch</a:t>
            </a:r>
          </a:p>
          <a:p>
            <a:pPr marL="1128712" lvl="2" indent="-457200">
              <a:buFont typeface="+mj-lt"/>
              <a:buAutoNum type="arabicPeriod"/>
            </a:pPr>
            <a:r>
              <a:rPr lang="en-US" sz="1700" dirty="0"/>
              <a:t>The control unit makes an approximation of an digital equivalent of the analog input and hold the result at an output latch</a:t>
            </a:r>
          </a:p>
          <a:p>
            <a:pPr marL="1128712" lvl="2" indent="-457200">
              <a:buFont typeface="+mj-lt"/>
              <a:buAutoNum type="arabicPeriod"/>
            </a:pPr>
            <a:r>
              <a:rPr lang="en-US" sz="1700" dirty="0"/>
              <a:t>The D/A converts the digital approximation to an analog signal and compares it with the analog input</a:t>
            </a:r>
          </a:p>
          <a:p>
            <a:pPr marL="1128712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If both equal, result held at the latch is output. </a:t>
            </a:r>
          </a:p>
          <a:p>
            <a:pPr marL="1139825" lvl="2" indent="0">
              <a:buNone/>
            </a:pPr>
            <a:r>
              <a:rPr lang="en-US" sz="1700" dirty="0"/>
              <a:t>If not equal, go back to Step 2 to make the next successive approximation iteration. </a:t>
            </a:r>
          </a:p>
          <a:p>
            <a:pPr marL="1128712" lvl="2" indent="-457200">
              <a:lnSpc>
                <a:spcPct val="150000"/>
              </a:lnSpc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578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ANALOG-TO-DIGITAL CONVERTER</a:t>
            </a:r>
            <a:endParaRPr lang="en-SG" dirty="0"/>
          </a:p>
        </p:txBody>
      </p:sp>
      <p:sp>
        <p:nvSpPr>
          <p:cNvPr id="10" name="Content Placeholder 7"/>
          <p:cNvSpPr>
            <a:spLocks noGrp="1"/>
          </p:cNvSpPr>
          <p:nvPr>
            <p:ph idx="4294967295"/>
          </p:nvPr>
        </p:nvSpPr>
        <p:spPr>
          <a:xfrm>
            <a:off x="228600" y="771525"/>
            <a:ext cx="8229600" cy="5748028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Successive Approximation E.g.</a:t>
            </a:r>
          </a:p>
          <a:p>
            <a:pPr lvl="1"/>
            <a:r>
              <a:rPr lang="en-US" sz="1800" dirty="0"/>
              <a:t>Full Scale (FS) = 1.0 V</a:t>
            </a:r>
          </a:p>
          <a:p>
            <a:pPr lvl="1"/>
            <a:r>
              <a:rPr lang="en-US" sz="1800" dirty="0"/>
              <a:t>Resolution (</a:t>
            </a:r>
            <a:r>
              <a:rPr lang="en-US" sz="1800" i="1" dirty="0"/>
              <a:t>n</a:t>
            </a:r>
            <a:r>
              <a:rPr lang="en-US" sz="1800" dirty="0"/>
              <a:t>) = 4 bits</a:t>
            </a:r>
          </a:p>
          <a:p>
            <a:pPr lvl="1"/>
            <a:r>
              <a:rPr lang="en-US" sz="1800" dirty="0"/>
              <a:t>Analog Input = 0.4 V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44487" lvl="1" indent="0">
              <a:buNone/>
            </a:pPr>
            <a:endParaRPr lang="en-US" sz="1200" dirty="0"/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Control unit turns on only the most significant bit (MSB) Bit 3 which represents ½ FS = 0.5V. 1</a:t>
            </a:r>
            <a:r>
              <a:rPr lang="en-US" sz="1600" baseline="30000" dirty="0"/>
              <a:t>st</a:t>
            </a:r>
            <a:r>
              <a:rPr lang="en-US" sz="1600" dirty="0"/>
              <a:t> approximation = 1000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It is larger than Analog Input (0.4V), hence Bit 3 is turned off.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Control unit turns on Bit 2 (1/4 FS = 0.25V). 2</a:t>
            </a:r>
            <a:r>
              <a:rPr lang="en-US" sz="1600" baseline="30000" dirty="0"/>
              <a:t>nd</a:t>
            </a:r>
            <a:r>
              <a:rPr lang="en-US" sz="1600" dirty="0"/>
              <a:t>  approximation = 0100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Current value (0.25V) &lt; 0.4V, hence Bit 2 is remained on.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Control unit turns on Bit 1 (1/8 FS = 0.125V). 3</a:t>
            </a:r>
            <a:r>
              <a:rPr lang="en-US" sz="1600" baseline="30000" dirty="0"/>
              <a:t>rd</a:t>
            </a:r>
            <a:r>
              <a:rPr lang="en-US" sz="1600" dirty="0"/>
              <a:t> approximation = 0110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Current value (0.25 + 0.125 = 0.375V) &lt; 0.4V. Bit 1 is remained on.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Control unit turns on Bit 0 (1/16 FS = 0.0625V). 4</a:t>
            </a:r>
            <a:r>
              <a:rPr lang="en-US" sz="1600" baseline="30000" dirty="0"/>
              <a:t>th</a:t>
            </a:r>
            <a:r>
              <a:rPr lang="en-US" sz="1600" dirty="0"/>
              <a:t> </a:t>
            </a:r>
            <a:r>
              <a:rPr lang="en-US" sz="1600" dirty="0" err="1"/>
              <a:t>approx</a:t>
            </a:r>
            <a:r>
              <a:rPr lang="en-US" sz="1600" dirty="0"/>
              <a:t> = 0111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Current value (0.375 + 0.0625 = 0.4375V) </a:t>
            </a:r>
            <a:r>
              <a:rPr lang="en-US" sz="1600" b="1" dirty="0"/>
              <a:t>&gt;</a:t>
            </a:r>
            <a:r>
              <a:rPr lang="en-US" sz="1600" dirty="0"/>
              <a:t> 0.4V. Bit 0 is turned off.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1600" dirty="0"/>
              <a:t>Final output = 0110 = 0.375V</a:t>
            </a:r>
          </a:p>
          <a:p>
            <a:pPr marL="687387" lvl="1" indent="-342900">
              <a:buFont typeface="+mj-lt"/>
              <a:buAutoNum type="arabicPeriod"/>
            </a:pPr>
            <a:endParaRPr lang="en-SG" sz="1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75796"/>
            <a:ext cx="4379744" cy="223365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804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ANALOG-TO-DIGITAL CONVERTER</a:t>
            </a:r>
            <a:endParaRPr lang="en-S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Flash Converter</a:t>
            </a:r>
          </a:p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81" y="1263651"/>
            <a:ext cx="479107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0" y="1123951"/>
            <a:ext cx="407227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Fastest type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Increasing resolution does not increase conversion time</a:t>
            </a:r>
            <a:endParaRPr lang="en-SG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A series of comparators acting in parallel to approximate an analog input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Flip-flop latches produce 3-bit code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AND &amp; OR gates to convert 3-bit code to Binary output</a:t>
            </a:r>
          </a:p>
        </p:txBody>
      </p:sp>
    </p:spTree>
    <p:extLst>
      <p:ext uri="{BB962C8B-B14F-4D97-AF65-F5344CB8AC3E}">
        <p14:creationId xmlns:p14="http://schemas.microsoft.com/office/powerpoint/2010/main" val="1756119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ANALOG-TO-DIGITAL CONVERTER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Flash Converter </a:t>
            </a:r>
            <a:endParaRPr lang="en-SG" dirty="0"/>
          </a:p>
          <a:p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29" y="1392963"/>
            <a:ext cx="3940521" cy="361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166258"/>
              </p:ext>
            </p:extLst>
          </p:nvPr>
        </p:nvGraphicFramePr>
        <p:xfrm>
          <a:off x="209550" y="1723177"/>
          <a:ext cx="4763386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i="1" dirty="0"/>
                        <a:t>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dirty="0"/>
                        <a:t>G</a:t>
                      </a:r>
                      <a:r>
                        <a:rPr lang="en-US" baseline="-25000" dirty="0"/>
                        <a:t>1</a:t>
                      </a:r>
                      <a:r>
                        <a:rPr lang="en-US" i="1" dirty="0"/>
                        <a:t>G</a:t>
                      </a:r>
                      <a:r>
                        <a:rPr lang="en-US" baseline="-25000" dirty="0"/>
                        <a:t>0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 (</a:t>
                      </a:r>
                      <a:r>
                        <a:rPr lang="en-US" i="1" dirty="0"/>
                        <a:t>B</a:t>
                      </a:r>
                      <a:r>
                        <a:rPr lang="en-US" baseline="-25000" dirty="0"/>
                        <a:t>1</a:t>
                      </a:r>
                      <a:r>
                        <a:rPr lang="en-US" i="1" dirty="0"/>
                        <a:t>B</a:t>
                      </a:r>
                      <a:r>
                        <a:rPr lang="en-US" baseline="-25000" dirty="0"/>
                        <a:t>0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Voltage</a:t>
                      </a:r>
                      <a:r>
                        <a:rPr lang="en-US" baseline="0" dirty="0"/>
                        <a:t> Range (V)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– 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– 2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– 3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4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64" y="4104134"/>
            <a:ext cx="2182110" cy="7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95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0"/>
            <a:ext cx="8868966" cy="5696689"/>
          </a:xfrm>
        </p:spPr>
        <p:txBody>
          <a:bodyPr/>
          <a:lstStyle/>
          <a:p>
            <a:r>
              <a:rPr lang="en-US" sz="2000" dirty="0"/>
              <a:t>Digital Sensors</a:t>
            </a:r>
          </a:p>
          <a:p>
            <a:pPr lvl="1"/>
            <a:r>
              <a:rPr lang="en-US" sz="1800" dirty="0"/>
              <a:t>Switches, Incremental Encoder</a:t>
            </a:r>
          </a:p>
          <a:p>
            <a:pPr lvl="1"/>
            <a:r>
              <a:rPr lang="en-US" sz="1800" dirty="0"/>
              <a:t>Interfacing with Digital Sensors</a:t>
            </a:r>
          </a:p>
          <a:p>
            <a:pPr lvl="1"/>
            <a:endParaRPr lang="en-SG" sz="800" dirty="0"/>
          </a:p>
          <a:p>
            <a:r>
              <a:rPr lang="en-US" sz="2000" dirty="0"/>
              <a:t>ANALOG SENSORS</a:t>
            </a:r>
          </a:p>
          <a:p>
            <a:pPr lvl="1"/>
            <a:r>
              <a:rPr lang="en-US" sz="1800" dirty="0"/>
              <a:t>Analog Output (e.g. Potentiometer), Digital and Analog Outputs (e.g. accelerometer)</a:t>
            </a:r>
          </a:p>
          <a:p>
            <a:pPr lvl="1"/>
            <a:endParaRPr lang="en-US" sz="800" dirty="0"/>
          </a:p>
          <a:p>
            <a:r>
              <a:rPr lang="en-US" sz="2000" dirty="0"/>
              <a:t>Acquisition process and elements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Digitization of analog signal</a:t>
            </a:r>
          </a:p>
          <a:p>
            <a:pPr lvl="1"/>
            <a:r>
              <a:rPr lang="en-US" sz="1800" dirty="0"/>
              <a:t>Shannon sampling theorem, </a:t>
            </a:r>
            <a:r>
              <a:rPr lang="en-US" sz="1800" dirty="0" err="1"/>
              <a:t>Nyquisit</a:t>
            </a:r>
            <a:r>
              <a:rPr lang="en-US" sz="1800" dirty="0"/>
              <a:t> frequency, Aliasing</a:t>
            </a:r>
          </a:p>
          <a:p>
            <a:pPr lvl="1"/>
            <a:endParaRPr lang="en-US" sz="800" dirty="0"/>
          </a:p>
          <a:p>
            <a:r>
              <a:rPr lang="en-US" sz="2000" dirty="0"/>
              <a:t>A/D Conversion, ADC</a:t>
            </a:r>
          </a:p>
          <a:p>
            <a:pPr lvl="1"/>
            <a:r>
              <a:rPr lang="en-US" sz="1800"/>
              <a:t>Successive Approximation </a:t>
            </a:r>
          </a:p>
          <a:p>
            <a:pPr lvl="1"/>
            <a:r>
              <a:rPr lang="en-US" sz="1800" dirty="0"/>
              <a:t>Flash Converter</a:t>
            </a:r>
          </a:p>
        </p:txBody>
      </p:sp>
      <p:pic>
        <p:nvPicPr>
          <p:cNvPr id="7" name="Picture 2" descr="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1004707" y="3422189"/>
            <a:ext cx="6393243" cy="89601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57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9" y="1420427"/>
            <a:ext cx="7767974" cy="42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68867" y="2128345"/>
            <a:ext cx="2270236" cy="1418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5701861" y="2128345"/>
            <a:ext cx="2270236" cy="1560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6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Transducer </a:t>
            </a:r>
          </a:p>
          <a:p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0" y="1123951"/>
            <a:ext cx="9021366" cy="43228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sz="1800" dirty="0"/>
              <a:t>A device which converts one form of energy into another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152401" y="1937978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/>
              <a:t>Sensor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2319718"/>
            <a:ext cx="9021366" cy="318314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sz="1800" dirty="0"/>
              <a:t>A transducer which performs measurement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800" dirty="0"/>
              <a:t>A device which produces an output signal (typically electrical) for the purpose of sensing a physical phenomena</a:t>
            </a:r>
          </a:p>
          <a:p>
            <a:pPr marL="0" indent="0">
              <a:lnSpc>
                <a:spcPct val="150000"/>
              </a:lnSpc>
              <a:buNone/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64378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ANALOG VS DIGITAL</a:t>
            </a:r>
            <a:endParaRPr lang="en-SG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</p:spPr>
        <p:txBody>
          <a:bodyPr/>
          <a:lstStyle/>
          <a:p>
            <a:r>
              <a:rPr lang="en-US" dirty="0"/>
              <a:t>Analog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1123951"/>
            <a:ext cx="9021366" cy="149985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Sensed quantity (voltage, current, etc.) is continuous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Usually (not always) needs an Analog to Digital Converter (ADC) to interface with MCU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52401" y="262380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Digital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0" y="3005546"/>
            <a:ext cx="9021366" cy="2867716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Sensed quantity is discrete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Two-state devices: e.g. switches, Proximity Sensors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ON / OFF, High(1) / Low(0)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Multiple-state devices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Encoder: incremental and absolute</a:t>
            </a: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412626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1271" y="2465146"/>
            <a:ext cx="3794299" cy="2761696"/>
            <a:chOff x="4337198" y="2205756"/>
            <a:chExt cx="3794299" cy="2761696"/>
          </a:xfrm>
        </p:grpSpPr>
        <p:pic>
          <p:nvPicPr>
            <p:cNvPr id="4098" name="Picture 2" descr="http://im01.taiwantrade.org/resources/member/4281/productcatalog/R13-4-300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898" y="2205756"/>
              <a:ext cx="1181616" cy="1181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p.globalsources.com/IMAGES/PDT/B1065533104/DPDT-6P-Toggle-Switch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915" y="3665869"/>
              <a:ext cx="1301582" cy="130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://4.bp.blogspot.com/-v0ARIU38ttI/Te5clydUtcI/AAAAAAAABNc/QO3xgI3_2xQ/s400/simbol-saklar-spst-spd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98" y="2822094"/>
              <a:ext cx="2552700" cy="177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875736" y="3405832"/>
              <a:ext cx="2764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Single Pole,             Throw </a:t>
              </a:r>
              <a:endParaRPr lang="en-SG" sz="1400" dirty="0"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4459" y="3214985"/>
              <a:ext cx="8069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+mj-lt"/>
                </a:rPr>
                <a:t>Single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+mj-lt"/>
                </a:rPr>
                <a:t>Double</a:t>
              </a:r>
              <a:endParaRPr lang="en-SG" sz="14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75736" y="2205756"/>
              <a:ext cx="1954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Toggle Switch</a:t>
              </a:r>
              <a:endParaRPr lang="en-SG" dirty="0"/>
            </a:p>
          </p:txBody>
        </p:sp>
      </p:grpSp>
      <p:pic>
        <p:nvPicPr>
          <p:cNvPr id="4112" name="Picture 16" descr="http://www.eleinmec.com/figures/007_04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4440" r="2200" b="14587"/>
          <a:stretch/>
        </p:blipFill>
        <p:spPr bwMode="auto">
          <a:xfrm>
            <a:off x="5081111" y="3521874"/>
            <a:ext cx="3522437" cy="22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sigma.octopart.com/9523345/image/Omron-EE-SH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813" y="1789294"/>
            <a:ext cx="1721034" cy="17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43575" y="1485000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Slotted </a:t>
            </a:r>
            <a:r>
              <a:rPr lang="en-US" dirty="0" err="1"/>
              <a:t>Opto</a:t>
            </a:r>
            <a:r>
              <a:rPr lang="en-US" dirty="0"/>
              <a:t> Switch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250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196735" y="742211"/>
            <a:ext cx="2976612" cy="2637937"/>
            <a:chOff x="4827048" y="3457466"/>
            <a:chExt cx="2976612" cy="2637937"/>
          </a:xfrm>
        </p:grpSpPr>
        <p:pic>
          <p:nvPicPr>
            <p:cNvPr id="4108" name="Picture 12" descr="http://upload.wikimedia.org/wikipedia/jv/d/d8/Spdt_limit_switch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735" y="3681999"/>
              <a:ext cx="2349425" cy="2349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752214" y="3457466"/>
              <a:ext cx="173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Limit Switch</a:t>
              </a:r>
              <a:endParaRPr lang="en-SG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5706" y="5541405"/>
              <a:ext cx="637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NC</a:t>
              </a:r>
              <a:endParaRPr lang="en-SG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46505" y="5707613"/>
              <a:ext cx="637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SG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27048" y="5726071"/>
              <a:ext cx="133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</a:t>
              </a:r>
              <a:endParaRPr lang="en-SG" dirty="0"/>
            </a:p>
          </p:txBody>
        </p:sp>
      </p:grpSp>
      <p:pic>
        <p:nvPicPr>
          <p:cNvPr id="4110" name="Picture 14" descr="http://larry.wvnet.edu/~van/pics/limit_swi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901" y="3506676"/>
            <a:ext cx="2361237" cy="30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industrial-electronics.com/image/15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793" y="3846093"/>
            <a:ext cx="2236107" cy="18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42026" y="2894216"/>
            <a:ext cx="3352800" cy="2253862"/>
            <a:chOff x="5089082" y="1868762"/>
            <a:chExt cx="3352800" cy="2253862"/>
          </a:xfrm>
        </p:grpSpPr>
        <p:pic>
          <p:nvPicPr>
            <p:cNvPr id="27" name="Picture 8" descr="http://www.electronix.com/images/34-405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80" y="2684221"/>
              <a:ext cx="1438403" cy="1438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http://www.ibiblio.org/kuphaldt/electricCircuits/Digital/0403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082" y="1868762"/>
              <a:ext cx="3352800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683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  <a:endParaRPr lang="en-SG" dirty="0"/>
          </a:p>
        </p:txBody>
      </p:sp>
      <p:pic>
        <p:nvPicPr>
          <p:cNvPr id="2050" name="Picture 2" descr="http://m.eet.com/media/1051336/C0431-Figure2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"/>
          <a:stretch/>
        </p:blipFill>
        <p:spPr bwMode="auto">
          <a:xfrm>
            <a:off x="5272653" y="2446316"/>
            <a:ext cx="3610099" cy="239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eeetech.com/wiki/images/9/95/Infared_proximity_switc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" t="11787" r="18247" b="9367"/>
          <a:stretch/>
        </p:blipFill>
        <p:spPr bwMode="auto">
          <a:xfrm>
            <a:off x="6550438" y="926275"/>
            <a:ext cx="1786047" cy="15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6259" y="1389413"/>
            <a:ext cx="52488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dirty="0">
                <a:latin typeface="Verdana" panose="020B0604030504040204" pitchFamily="34" charset="0"/>
              </a:rPr>
              <a:t>To detect presence of an object</a:t>
            </a:r>
          </a:p>
          <a:p>
            <a:pPr marL="555952" lvl="1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1600" dirty="0">
                <a:latin typeface="Verdana" panose="020B0604030504040204" pitchFamily="34" charset="0"/>
              </a:rPr>
              <a:t>Output: High or Low upon detection</a:t>
            </a:r>
          </a:p>
          <a:p>
            <a:pPr marL="98752" indent="-213097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dirty="0">
                <a:latin typeface="Verdana" panose="020B0604030504040204" pitchFamily="34" charset="0"/>
              </a:rPr>
              <a:t>Working principles</a:t>
            </a:r>
          </a:p>
          <a:p>
            <a:pPr marL="628605" lvl="1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</a:rPr>
              <a:t>Infrared, Ultrasound: detection of incident waves reflected by object</a:t>
            </a:r>
          </a:p>
          <a:p>
            <a:pPr marL="1085805" lvl="2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</a:rPr>
              <a:t>E.g. Car reverse sensor</a:t>
            </a:r>
          </a:p>
          <a:p>
            <a:pPr marL="628605" lvl="1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sym typeface="Symbol"/>
              </a:rPr>
              <a:t>Inductive: change of induced current upon detection of ferrous materials</a:t>
            </a:r>
          </a:p>
          <a:p>
            <a:pPr marL="1085805" lvl="2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sym typeface="Symbol"/>
              </a:rPr>
              <a:t>E.g. Metal detectors for security</a:t>
            </a:r>
          </a:p>
          <a:p>
            <a:pPr marL="628605" lvl="1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sym typeface="Symbol"/>
              </a:rPr>
              <a:t>Capacitive: change of capacitance upon detection of conductive materials</a:t>
            </a:r>
          </a:p>
          <a:p>
            <a:pPr marL="1085805" lvl="2" indent="-285750" defTabSz="684525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sym typeface="Symbol"/>
              </a:rPr>
              <a:t>E.g. Touch screen</a:t>
            </a:r>
          </a:p>
        </p:txBody>
      </p:sp>
      <p:pic>
        <p:nvPicPr>
          <p:cNvPr id="2054" name="Picture 6" descr="https://oceancontrols.com.au/images/P/ibp-m12-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28" y="4839949"/>
            <a:ext cx="1535220" cy="15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0194" y="2112335"/>
            <a:ext cx="177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Infrared proximity sensor</a:t>
            </a:r>
            <a:endParaRPr lang="en-S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38210" y="5376726"/>
            <a:ext cx="177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Inductive / Capacitive proximity sensor</a:t>
            </a:r>
            <a:endParaRPr lang="en-SG" sz="1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Proximity sensor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680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Digital Encoders</a:t>
            </a:r>
          </a:p>
          <a:p>
            <a:pPr marL="344487" lvl="1" indent="0">
              <a:buNone/>
            </a:pPr>
            <a:endParaRPr lang="en-SG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29" y="2011030"/>
            <a:ext cx="201168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68375" y="4137455"/>
            <a:ext cx="2514600" cy="178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0235" y="4334088"/>
            <a:ext cx="2857500" cy="139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http://www.ce.rit.edu/research/projects/2007_fall/Autonomous_Projectile_Interceptor/img/encod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0" y="2011030"/>
            <a:ext cx="2357769" cy="176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44821" y="1587500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6483320" y="1402834"/>
            <a:ext cx="18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Hall-Effect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4081426" y="2664564"/>
            <a:ext cx="14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Rotary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4081426" y="4844747"/>
            <a:ext cx="14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905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90386</TotalTime>
  <Words>1445</Words>
  <Application>Microsoft Office PowerPoint</Application>
  <PresentationFormat>On-screen Show (4:3)</PresentationFormat>
  <Paragraphs>264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Times New Roman</vt:lpstr>
      <vt:lpstr>Verdana</vt:lpstr>
      <vt:lpstr>Verdana</vt:lpstr>
      <vt:lpstr>Verdana</vt:lpstr>
      <vt:lpstr>Wingdings</vt:lpstr>
      <vt:lpstr>Office Theme</vt:lpstr>
      <vt:lpstr>PowerPoint Presentation</vt:lpstr>
      <vt:lpstr>RECAP</vt:lpstr>
      <vt:lpstr>MECHATRONIC SYSTEM COMPONENTS</vt:lpstr>
      <vt:lpstr>SENSOR</vt:lpstr>
      <vt:lpstr>SENSORS: ANALOG VS DIGITAL</vt:lpstr>
      <vt:lpstr>DIGITAL SENSORS</vt:lpstr>
      <vt:lpstr>DIGITAL SENSORS</vt:lpstr>
      <vt:lpstr>DIGITAL SENSORS</vt:lpstr>
      <vt:lpstr>DIGITAL SENSORS</vt:lpstr>
      <vt:lpstr>DIGITAL SENSORS</vt:lpstr>
      <vt:lpstr>INTERFACING WITH DIGITAL SENSORS</vt:lpstr>
      <vt:lpstr>ANALOG SENSORS</vt:lpstr>
      <vt:lpstr>ANALOG SENSORS</vt:lpstr>
      <vt:lpstr>ANALOG SENSORS: DATA ACQUISITION</vt:lpstr>
      <vt:lpstr>ELEMENTS OF DATA ACQUISITION PROCESS</vt:lpstr>
      <vt:lpstr>ELEMENTS OF DATA ACQUISITION PROCESS</vt:lpstr>
      <vt:lpstr>ELEMENTS OF DATA ACQUISITION PROCESS</vt:lpstr>
      <vt:lpstr>ELEMENTS OF DATA ACQUISITION PROCESS</vt:lpstr>
      <vt:lpstr>EXAMPLES OF DAQ PROCESS</vt:lpstr>
      <vt:lpstr>DIGITIZATION OF ANALOG SIGNAL</vt:lpstr>
      <vt:lpstr>SHANNON SAMPLING THEOREM</vt:lpstr>
      <vt:lpstr>ALIASING</vt:lpstr>
      <vt:lpstr>ALIASING - EXAMPLE</vt:lpstr>
      <vt:lpstr>ANALOG-TO-DIGITAL CONVERSION</vt:lpstr>
      <vt:lpstr>ANALOG-TO-DIGITAL CONVERTER</vt:lpstr>
      <vt:lpstr>ANALOG-TO-DIGITAL CONVERTER</vt:lpstr>
      <vt:lpstr>ANALOG-TO-DIGITAL CONVERTER</vt:lpstr>
      <vt:lpstr>ANALOG-TO-DIGITAL CONVERTER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361</cp:revision>
  <dcterms:created xsi:type="dcterms:W3CDTF">2005-01-13T07:41:16Z</dcterms:created>
  <dcterms:modified xsi:type="dcterms:W3CDTF">2021-01-09T09:29:20Z</dcterms:modified>
</cp:coreProperties>
</file>